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7" d="100"/>
          <a:sy n="77" d="100"/>
        </p:scale>
        <p:origin x="2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4/15/2021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4/15/2021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BE3D0-C636-48E7-84A5-4889F00D4997}"/>
              </a:ext>
            </a:extLst>
          </p:cNvPr>
          <p:cNvSpPr>
            <a:spLocks noGrp="1"/>
          </p:cNvSpPr>
          <p:nvPr>
            <p:ph type="ctrTitle"/>
          </p:nvPr>
        </p:nvSpPr>
        <p:spPr>
          <a:xfrm>
            <a:off x="263046" y="1"/>
            <a:ext cx="11928953" cy="6150278"/>
          </a:xfrm>
        </p:spPr>
        <p:txBody>
          <a:bodyPr>
            <a:normAutofit/>
          </a:bodyPr>
          <a:lstStyle/>
          <a:p>
            <a:pPr algn="ctr"/>
            <a:r>
              <a:rPr lang="en-US" sz="3600" dirty="0"/>
              <a:t>The Pandemic Pain is More Serious in Emerging Markets and Developing Countries: Causes and Remedies.</a:t>
            </a:r>
            <a:br>
              <a:rPr lang="en-US" sz="3600" dirty="0"/>
            </a:br>
            <a:br>
              <a:rPr lang="en-US" sz="3600" dirty="0"/>
            </a:br>
            <a:r>
              <a:rPr lang="en-US" sz="3600" dirty="0"/>
              <a:t>Institution  affiliation</a:t>
            </a:r>
            <a:br>
              <a:rPr lang="en-US" sz="3600" dirty="0"/>
            </a:br>
            <a:br>
              <a:rPr lang="en-US" sz="3600" dirty="0"/>
            </a:br>
            <a:br>
              <a:rPr lang="en-US" sz="3600" dirty="0"/>
            </a:br>
            <a:r>
              <a:rPr lang="en-US" sz="3600" dirty="0"/>
              <a:t>Student’s Name</a:t>
            </a:r>
            <a:br>
              <a:rPr lang="en-US" sz="3600" dirty="0"/>
            </a:br>
            <a:br>
              <a:rPr lang="en-US" sz="3600" dirty="0"/>
            </a:br>
            <a:r>
              <a:rPr lang="en-US" sz="3600" dirty="0"/>
              <a:t>Date of Submission</a:t>
            </a:r>
            <a:br>
              <a:rPr lang="en-US" sz="3600" dirty="0"/>
            </a:br>
            <a:endParaRPr lang="en-US" sz="3600" dirty="0"/>
          </a:p>
        </p:txBody>
      </p:sp>
    </p:spTree>
    <p:extLst>
      <p:ext uri="{BB962C8B-B14F-4D97-AF65-F5344CB8AC3E}">
        <p14:creationId xmlns:p14="http://schemas.microsoft.com/office/powerpoint/2010/main" val="1726979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480C-9534-452A-92CB-8E17CFAD056C}"/>
              </a:ext>
            </a:extLst>
          </p:cNvPr>
          <p:cNvSpPr>
            <a:spLocks noGrp="1"/>
          </p:cNvSpPr>
          <p:nvPr>
            <p:ph type="title"/>
          </p:nvPr>
        </p:nvSpPr>
        <p:spPr>
          <a:xfrm>
            <a:off x="1451578" y="279901"/>
            <a:ext cx="9603275" cy="1049235"/>
          </a:xfrm>
        </p:spPr>
        <p:txBody>
          <a:bodyPr/>
          <a:lstStyle/>
          <a:p>
            <a:pPr algn="ctr"/>
            <a:r>
              <a:rPr lang="en-US" cap="none" dirty="0"/>
              <a:t>Remedies </a:t>
            </a:r>
          </a:p>
        </p:txBody>
      </p:sp>
      <p:sp>
        <p:nvSpPr>
          <p:cNvPr id="3" name="Content Placeholder 2">
            <a:extLst>
              <a:ext uri="{FF2B5EF4-FFF2-40B4-BE49-F238E27FC236}">
                <a16:creationId xmlns:a16="http://schemas.microsoft.com/office/drawing/2014/main" id="{668055EA-DDB3-4F00-90AA-3884F864746B}"/>
              </a:ext>
            </a:extLst>
          </p:cNvPr>
          <p:cNvSpPr>
            <a:spLocks noGrp="1"/>
          </p:cNvSpPr>
          <p:nvPr>
            <p:ph idx="1"/>
          </p:nvPr>
        </p:nvSpPr>
        <p:spPr>
          <a:xfrm>
            <a:off x="1451579" y="1853754"/>
            <a:ext cx="9603275" cy="4199727"/>
          </a:xfrm>
        </p:spPr>
        <p:txBody>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During this disquieting moment, EMDEs country's policymakers need to look for immediate response to contain health and the economic crisis. </a:t>
            </a:r>
          </a:p>
          <a:p>
            <a:pPr>
              <a:buFont typeface="Wingdings" panose="05000000000000000000" pitchFamily="2" charset="2"/>
              <a:buChar char="q"/>
            </a:pPr>
            <a:r>
              <a:rPr lang="en-US" dirty="0"/>
              <a:t>In the long run, responsible authorities should employ comprehensive programs to propel economic growth drivers . </a:t>
            </a:r>
          </a:p>
          <a:p>
            <a:pPr>
              <a:buFont typeface="Wingdings" panose="05000000000000000000" pitchFamily="2" charset="2"/>
              <a:buChar char="q"/>
            </a:pPr>
            <a:r>
              <a:rPr lang="en-US" dirty="0"/>
              <a:t>Policies that strengthen the health system and the available impetus that stimulate economic growth should be rebuilt both in the short and long term. </a:t>
            </a:r>
          </a:p>
          <a:p>
            <a:pPr>
              <a:buFont typeface="Wingdings" panose="05000000000000000000" pitchFamily="2" charset="2"/>
              <a:buChar char="q"/>
            </a:pPr>
            <a:r>
              <a:rPr lang="en-US" dirty="0"/>
              <a:t>These impetuses include; supporting private sectors and distributing funds directly to other businesses. </a:t>
            </a:r>
          </a:p>
        </p:txBody>
      </p:sp>
    </p:spTree>
    <p:extLst>
      <p:ext uri="{BB962C8B-B14F-4D97-AF65-F5344CB8AC3E}">
        <p14:creationId xmlns:p14="http://schemas.microsoft.com/office/powerpoint/2010/main" val="205208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BE4C8-FC8D-4B14-8296-610092C4156D}"/>
              </a:ext>
            </a:extLst>
          </p:cNvPr>
          <p:cNvSpPr>
            <a:spLocks noGrp="1"/>
          </p:cNvSpPr>
          <p:nvPr>
            <p:ph type="title"/>
          </p:nvPr>
        </p:nvSpPr>
        <p:spPr>
          <a:xfrm>
            <a:off x="1447331" y="0"/>
            <a:ext cx="9605635" cy="1059305"/>
          </a:xfrm>
        </p:spPr>
        <p:txBody>
          <a:bodyPr/>
          <a:lstStyle/>
          <a:p>
            <a:pPr algn="ctr"/>
            <a:r>
              <a:rPr lang="en-US" cap="none" dirty="0"/>
              <a:t>Schematic policy phases during and after the pandemic</a:t>
            </a:r>
          </a:p>
        </p:txBody>
      </p:sp>
      <p:sp>
        <p:nvSpPr>
          <p:cNvPr id="3" name="Content Placeholder 2">
            <a:extLst>
              <a:ext uri="{FF2B5EF4-FFF2-40B4-BE49-F238E27FC236}">
                <a16:creationId xmlns:a16="http://schemas.microsoft.com/office/drawing/2014/main" id="{AE366886-4938-4A34-83BC-0B55DEA4AAB6}"/>
              </a:ext>
            </a:extLst>
          </p:cNvPr>
          <p:cNvSpPr>
            <a:spLocks noGrp="1"/>
          </p:cNvSpPr>
          <p:nvPr>
            <p:ph sz="half" idx="1"/>
          </p:nvPr>
        </p:nvSpPr>
        <p:spPr>
          <a:xfrm>
            <a:off x="0" y="1791222"/>
            <a:ext cx="6096000" cy="4308953"/>
          </a:xfrm>
        </p:spPr>
        <p:txBody>
          <a:bodyPr>
            <a:noAutofit/>
          </a:bodyPr>
          <a:lstStyle/>
          <a:p>
            <a:pPr>
              <a:buFont typeface="Wingdings" panose="05000000000000000000" pitchFamily="2" charset="2"/>
              <a:buChar char="q"/>
            </a:pPr>
            <a:r>
              <a:rPr lang="en-US" sz="1800" dirty="0"/>
              <a:t>Figure 4 provides an overview of possible procedures that EMDEs countries' tax policies can support their economies through the pandemic. </a:t>
            </a:r>
          </a:p>
          <a:p>
            <a:pPr>
              <a:buFont typeface="Wingdings" panose="05000000000000000000" pitchFamily="2" charset="2"/>
              <a:buChar char="q"/>
            </a:pPr>
            <a:r>
              <a:rPr lang="en-US" sz="1800" dirty="0"/>
              <a:t>The suggestions are structured in a systematic layout based on tax policy and how the pandemic and various policy responses may be implemented. </a:t>
            </a:r>
          </a:p>
          <a:p>
            <a:pPr>
              <a:buFont typeface="Wingdings" panose="05000000000000000000" pitchFamily="2" charset="2"/>
              <a:buChar char="q"/>
            </a:pPr>
            <a:r>
              <a:rPr lang="en-US" sz="1800" dirty="0"/>
              <a:t>At first, the EMDEs and other advanced economies should observe containment and mitigations to stop the pandemic's outbreak. </a:t>
            </a:r>
          </a:p>
          <a:p>
            <a:pPr>
              <a:buFont typeface="Wingdings" panose="05000000000000000000" pitchFamily="2" charset="2"/>
              <a:buChar char="q"/>
            </a:pPr>
            <a:r>
              <a:rPr lang="en-US" sz="1800" dirty="0"/>
              <a:t>This is a temporary stage that depends on the medical care and health system's level together with support from the population response. </a:t>
            </a:r>
          </a:p>
        </p:txBody>
      </p:sp>
      <p:pic>
        <p:nvPicPr>
          <p:cNvPr id="5" name="Content Placeholder 4">
            <a:extLst>
              <a:ext uri="{FF2B5EF4-FFF2-40B4-BE49-F238E27FC236}">
                <a16:creationId xmlns:a16="http://schemas.microsoft.com/office/drawing/2014/main" id="{8FEBB726-9D31-4DA1-884F-5D71B30CB8B6}"/>
              </a:ext>
            </a:extLst>
          </p:cNvPr>
          <p:cNvPicPr>
            <a:picLocks noGrp="1" noChangeAspect="1"/>
          </p:cNvPicPr>
          <p:nvPr>
            <p:ph sz="half" idx="2"/>
          </p:nvPr>
        </p:nvPicPr>
        <p:blipFill>
          <a:blip r:embed="rId2"/>
          <a:stretch>
            <a:fillRect/>
          </a:stretch>
        </p:blipFill>
        <p:spPr>
          <a:xfrm>
            <a:off x="6212910" y="1059305"/>
            <a:ext cx="5624186" cy="5040870"/>
          </a:xfrm>
          <a:prstGeom prst="rect">
            <a:avLst/>
          </a:prstGeom>
        </p:spPr>
      </p:pic>
    </p:spTree>
    <p:extLst>
      <p:ext uri="{BB962C8B-B14F-4D97-AF65-F5344CB8AC3E}">
        <p14:creationId xmlns:p14="http://schemas.microsoft.com/office/powerpoint/2010/main" val="189233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09971-2C54-4FD9-9229-F2D0B0AC4B68}"/>
              </a:ext>
            </a:extLst>
          </p:cNvPr>
          <p:cNvSpPr>
            <a:spLocks noGrp="1"/>
          </p:cNvSpPr>
          <p:nvPr>
            <p:ph type="title"/>
          </p:nvPr>
        </p:nvSpPr>
        <p:spPr>
          <a:xfrm>
            <a:off x="1452890" y="28275"/>
            <a:ext cx="9605635" cy="1059305"/>
          </a:xfrm>
        </p:spPr>
        <p:txBody>
          <a:bodyPr/>
          <a:lstStyle/>
          <a:p>
            <a:pPr algn="ctr"/>
            <a:r>
              <a:rPr lang="en-US" cap="none" dirty="0"/>
              <a:t>EMDEs policy frameworks for mitigating economic impact of covid 19 </a:t>
            </a:r>
          </a:p>
        </p:txBody>
      </p:sp>
      <p:sp>
        <p:nvSpPr>
          <p:cNvPr id="3" name="Content Placeholder 2">
            <a:extLst>
              <a:ext uri="{FF2B5EF4-FFF2-40B4-BE49-F238E27FC236}">
                <a16:creationId xmlns:a16="http://schemas.microsoft.com/office/drawing/2014/main" id="{53C1E555-11CE-4996-8926-DEA2E1CA12CC}"/>
              </a:ext>
            </a:extLst>
          </p:cNvPr>
          <p:cNvSpPr>
            <a:spLocks noGrp="1"/>
          </p:cNvSpPr>
          <p:nvPr>
            <p:ph sz="half" idx="1"/>
          </p:nvPr>
        </p:nvSpPr>
        <p:spPr>
          <a:xfrm>
            <a:off x="0" y="1864194"/>
            <a:ext cx="6250488" cy="4188917"/>
          </a:xfrm>
        </p:spPr>
        <p:txBody>
          <a:bodyPr>
            <a:normAutofit/>
          </a:bodyPr>
          <a:lstStyle/>
          <a:p>
            <a:pPr>
              <a:buFont typeface="Wingdings" panose="05000000000000000000" pitchFamily="2" charset="2"/>
              <a:buChar char="q"/>
            </a:pPr>
            <a:endParaRPr lang="en-US" sz="1800" dirty="0"/>
          </a:p>
          <a:p>
            <a:pPr>
              <a:buFont typeface="Wingdings" panose="05000000000000000000" pitchFamily="2" charset="2"/>
              <a:buChar char="q"/>
            </a:pPr>
            <a:r>
              <a:rPr lang="en-US" sz="1800" dirty="0"/>
              <a:t>EMDEs countries should focus on sustaining economic activities by supporting households, essential services, and firms. </a:t>
            </a:r>
          </a:p>
          <a:p>
            <a:pPr>
              <a:buFont typeface="Wingdings" panose="05000000000000000000" pitchFamily="2" charset="2"/>
              <a:buChar char="q"/>
            </a:pPr>
            <a:r>
              <a:rPr lang="en-US" sz="1800" dirty="0"/>
              <a:t>EMDEs should use monetary, fiscal, and financial policies to support households' income, employment, and firm cash flows to reduce the pandemic's economic scars.</a:t>
            </a:r>
          </a:p>
          <a:p>
            <a:pPr>
              <a:buFont typeface="Wingdings" panose="05000000000000000000" pitchFamily="2" charset="2"/>
              <a:buChar char="q"/>
            </a:pPr>
            <a:r>
              <a:rPr lang="en-US" sz="1800" dirty="0"/>
              <a:t> These policies should be favorable and flexible because of the lockdown's unpredictable nature and slow economic recovery.  </a:t>
            </a:r>
          </a:p>
        </p:txBody>
      </p:sp>
      <p:pic>
        <p:nvPicPr>
          <p:cNvPr id="5" name="Content Placeholder 4">
            <a:extLst>
              <a:ext uri="{FF2B5EF4-FFF2-40B4-BE49-F238E27FC236}">
                <a16:creationId xmlns:a16="http://schemas.microsoft.com/office/drawing/2014/main" id="{96DDCEE1-47DB-4BC6-A34B-DB713E6D7906}"/>
              </a:ext>
            </a:extLst>
          </p:cNvPr>
          <p:cNvPicPr>
            <a:picLocks noGrp="1" noChangeAspect="1"/>
          </p:cNvPicPr>
          <p:nvPr>
            <p:ph sz="half" idx="2"/>
          </p:nvPr>
        </p:nvPicPr>
        <p:blipFill>
          <a:blip r:embed="rId2"/>
          <a:stretch>
            <a:fillRect/>
          </a:stretch>
        </p:blipFill>
        <p:spPr>
          <a:xfrm>
            <a:off x="6413500" y="1177447"/>
            <a:ext cx="5778500" cy="4875664"/>
          </a:xfrm>
          <a:prstGeom prst="rect">
            <a:avLst/>
          </a:prstGeom>
        </p:spPr>
      </p:pic>
    </p:spTree>
    <p:extLst>
      <p:ext uri="{BB962C8B-B14F-4D97-AF65-F5344CB8AC3E}">
        <p14:creationId xmlns:p14="http://schemas.microsoft.com/office/powerpoint/2010/main" val="76307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75CD-3385-47E9-BAFB-73E6C579CDB0}"/>
              </a:ext>
            </a:extLst>
          </p:cNvPr>
          <p:cNvSpPr>
            <a:spLocks noGrp="1"/>
          </p:cNvSpPr>
          <p:nvPr>
            <p:ph type="title"/>
          </p:nvPr>
        </p:nvSpPr>
        <p:spPr>
          <a:xfrm>
            <a:off x="1452890" y="28276"/>
            <a:ext cx="9605635" cy="776614"/>
          </a:xfrm>
        </p:spPr>
        <p:txBody>
          <a:bodyPr/>
          <a:lstStyle/>
          <a:p>
            <a:pPr algn="ctr"/>
            <a:r>
              <a:rPr lang="en-US" cap="none" dirty="0"/>
              <a:t>Monetary policy</a:t>
            </a:r>
          </a:p>
        </p:txBody>
      </p:sp>
      <p:sp>
        <p:nvSpPr>
          <p:cNvPr id="3" name="Content Placeholder 2">
            <a:extLst>
              <a:ext uri="{FF2B5EF4-FFF2-40B4-BE49-F238E27FC236}">
                <a16:creationId xmlns:a16="http://schemas.microsoft.com/office/drawing/2014/main" id="{2C393C69-A4C8-48D3-B9A3-B64C0EFD9243}"/>
              </a:ext>
            </a:extLst>
          </p:cNvPr>
          <p:cNvSpPr>
            <a:spLocks noGrp="1"/>
          </p:cNvSpPr>
          <p:nvPr>
            <p:ph sz="half" idx="1"/>
          </p:nvPr>
        </p:nvSpPr>
        <p:spPr>
          <a:xfrm>
            <a:off x="0" y="1864194"/>
            <a:ext cx="6092483" cy="4188917"/>
          </a:xfrm>
        </p:spPr>
        <p:txBody>
          <a:bodyPr/>
          <a:lstStyle/>
          <a:p>
            <a:pPr>
              <a:buFont typeface="Wingdings" panose="05000000000000000000" pitchFamily="2" charset="2"/>
              <a:buChar char="q"/>
            </a:pPr>
            <a:r>
              <a:rPr lang="en-US" dirty="0"/>
              <a:t>EMDEs countries should cut down their policy rates and provide liquidity to solvent banks. </a:t>
            </a:r>
          </a:p>
          <a:p>
            <a:pPr>
              <a:buFont typeface="Wingdings" panose="05000000000000000000" pitchFamily="2" charset="2"/>
              <a:buChar char="q"/>
            </a:pPr>
            <a:r>
              <a:rPr lang="en-US" dirty="0"/>
              <a:t>BOK reduced interest rates from 1.25% to almost 0.5%.</a:t>
            </a:r>
          </a:p>
          <a:p>
            <a:pPr>
              <a:buFont typeface="Wingdings" panose="05000000000000000000" pitchFamily="2" charset="2"/>
              <a:buChar char="q"/>
            </a:pPr>
            <a:r>
              <a:rPr lang="en-US" dirty="0"/>
              <a:t>The BOK reduced the collateral requirement for net settlements in the payment system to easy purchases of treasury bonds. </a:t>
            </a:r>
          </a:p>
          <a:p>
            <a:pPr>
              <a:buFont typeface="Wingdings" panose="05000000000000000000" pitchFamily="2" charset="2"/>
              <a:buChar char="q"/>
            </a:pPr>
            <a:r>
              <a:rPr lang="en-US" dirty="0"/>
              <a:t>Other monetary policies that should be put in place by the EMDEs include; financial stability plan that focuses on expanding financial support to firms and companies.</a:t>
            </a:r>
          </a:p>
        </p:txBody>
      </p:sp>
      <p:pic>
        <p:nvPicPr>
          <p:cNvPr id="5" name="Content Placeholder 4">
            <a:extLst>
              <a:ext uri="{FF2B5EF4-FFF2-40B4-BE49-F238E27FC236}">
                <a16:creationId xmlns:a16="http://schemas.microsoft.com/office/drawing/2014/main" id="{75FAEC52-5E4B-4E16-8C67-B1347CF210BD}"/>
              </a:ext>
            </a:extLst>
          </p:cNvPr>
          <p:cNvPicPr>
            <a:picLocks noGrp="1" noChangeAspect="1"/>
          </p:cNvPicPr>
          <p:nvPr>
            <p:ph sz="half" idx="2"/>
          </p:nvPr>
        </p:nvPicPr>
        <p:blipFill>
          <a:blip r:embed="rId2"/>
          <a:stretch>
            <a:fillRect/>
          </a:stretch>
        </p:blipFill>
        <p:spPr>
          <a:xfrm>
            <a:off x="6413500" y="1864193"/>
            <a:ext cx="5778500" cy="4188918"/>
          </a:xfrm>
          <a:prstGeom prst="rect">
            <a:avLst/>
          </a:prstGeom>
        </p:spPr>
      </p:pic>
    </p:spTree>
    <p:extLst>
      <p:ext uri="{BB962C8B-B14F-4D97-AF65-F5344CB8AC3E}">
        <p14:creationId xmlns:p14="http://schemas.microsoft.com/office/powerpoint/2010/main" val="162286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5732-B8A1-40BE-83E9-4B0155C556D1}"/>
              </a:ext>
            </a:extLst>
          </p:cNvPr>
          <p:cNvSpPr>
            <a:spLocks noGrp="1"/>
          </p:cNvSpPr>
          <p:nvPr>
            <p:ph type="title"/>
          </p:nvPr>
        </p:nvSpPr>
        <p:spPr>
          <a:xfrm>
            <a:off x="1451579" y="170577"/>
            <a:ext cx="9603275" cy="1049235"/>
          </a:xfrm>
        </p:spPr>
        <p:txBody>
          <a:bodyPr/>
          <a:lstStyle/>
          <a:p>
            <a:pPr algn="ctr"/>
            <a:r>
              <a:rPr lang="en-US" cap="none" dirty="0"/>
              <a:t>Response to fiscal policy</a:t>
            </a:r>
          </a:p>
        </p:txBody>
      </p:sp>
      <p:sp>
        <p:nvSpPr>
          <p:cNvPr id="3" name="Content Placeholder 2">
            <a:extLst>
              <a:ext uri="{FF2B5EF4-FFF2-40B4-BE49-F238E27FC236}">
                <a16:creationId xmlns:a16="http://schemas.microsoft.com/office/drawing/2014/main" id="{9EF13EC3-5E5C-4F94-A891-51E0BBE5FBDF}"/>
              </a:ext>
            </a:extLst>
          </p:cNvPr>
          <p:cNvSpPr>
            <a:spLocks noGrp="1"/>
          </p:cNvSpPr>
          <p:nvPr>
            <p:ph idx="1"/>
          </p:nvPr>
        </p:nvSpPr>
        <p:spPr>
          <a:xfrm>
            <a:off x="1451579" y="1853754"/>
            <a:ext cx="9603275" cy="4309051"/>
          </a:xfrm>
        </p:spPr>
        <p:txBody>
          <a:bodyPr>
            <a:normAutofit/>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EMDEs should come up with effective supplementary budgets that cater for “disease prevention and treatment, loans and guarantees for business affected, support for households affected, and support for local economies affected.</a:t>
            </a:r>
          </a:p>
          <a:p>
            <a:pPr>
              <a:buFont typeface="Wingdings" panose="05000000000000000000" pitchFamily="2" charset="2"/>
              <a:buChar char="q"/>
            </a:pPr>
            <a:r>
              <a:rPr lang="en-US" dirty="0"/>
              <a:t>EMDEs should lay down a formula for progressive tax to achieve equity in the tax pay rate. </a:t>
            </a:r>
          </a:p>
          <a:p>
            <a:pPr>
              <a:buFont typeface="Wingdings" panose="05000000000000000000" pitchFamily="2" charset="2"/>
              <a:buChar char="q"/>
            </a:pPr>
            <a:r>
              <a:rPr lang="en-US" dirty="0"/>
              <a:t>Most EMDEs countries should waive specific levies on airlines and tourism sectors because the pandemic hard hits them.</a:t>
            </a:r>
          </a:p>
          <a:p>
            <a:pPr>
              <a:buFont typeface="Wingdings" panose="05000000000000000000" pitchFamily="2" charset="2"/>
              <a:buChar char="q"/>
            </a:pPr>
            <a:r>
              <a:rPr lang="en-US" dirty="0"/>
              <a:t>They should also reduce standard VAT rates to create room for people to save and invest.</a:t>
            </a:r>
          </a:p>
        </p:txBody>
      </p:sp>
    </p:spTree>
    <p:extLst>
      <p:ext uri="{BB962C8B-B14F-4D97-AF65-F5344CB8AC3E}">
        <p14:creationId xmlns:p14="http://schemas.microsoft.com/office/powerpoint/2010/main" val="294981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29B3-9238-441E-9D80-2180041BF53A}"/>
              </a:ext>
            </a:extLst>
          </p:cNvPr>
          <p:cNvSpPr>
            <a:spLocks noGrp="1"/>
          </p:cNvSpPr>
          <p:nvPr>
            <p:ph type="title"/>
          </p:nvPr>
        </p:nvSpPr>
        <p:spPr>
          <a:xfrm>
            <a:off x="1549425" y="0"/>
            <a:ext cx="9605635" cy="707721"/>
          </a:xfrm>
        </p:spPr>
        <p:txBody>
          <a:bodyPr/>
          <a:lstStyle/>
          <a:p>
            <a:pPr algn="ctr"/>
            <a:r>
              <a:rPr lang="en-US" cap="none" dirty="0"/>
              <a:t>Engaging in global coordination and cooperation </a:t>
            </a:r>
          </a:p>
        </p:txBody>
      </p:sp>
      <p:sp>
        <p:nvSpPr>
          <p:cNvPr id="3" name="Content Placeholder 2">
            <a:extLst>
              <a:ext uri="{FF2B5EF4-FFF2-40B4-BE49-F238E27FC236}">
                <a16:creationId xmlns:a16="http://schemas.microsoft.com/office/drawing/2014/main" id="{B547D5D8-ED10-45FE-A599-14FF25DBB315}"/>
              </a:ext>
            </a:extLst>
          </p:cNvPr>
          <p:cNvSpPr>
            <a:spLocks noGrp="1"/>
          </p:cNvSpPr>
          <p:nvPr>
            <p:ph sz="half" idx="1"/>
          </p:nvPr>
        </p:nvSpPr>
        <p:spPr>
          <a:xfrm>
            <a:off x="0" y="1866378"/>
            <a:ext cx="6092483" cy="4283901"/>
          </a:xfrm>
        </p:spPr>
        <p:txBody>
          <a:bodyPr>
            <a:normAutofit/>
          </a:bodyPr>
          <a:lstStyle/>
          <a:p>
            <a:pPr>
              <a:buFont typeface="Wingdings" panose="05000000000000000000" pitchFamily="2" charset="2"/>
              <a:buChar char="q"/>
            </a:pPr>
            <a:r>
              <a:rPr lang="en-US" sz="1900" dirty="0"/>
              <a:t>EMDEs should seek international support that can provide a positive approach that can be used to achieve public health goals and a substantial economic growth.</a:t>
            </a:r>
          </a:p>
          <a:p>
            <a:pPr>
              <a:buFont typeface="Wingdings" panose="05000000000000000000" pitchFamily="2" charset="2"/>
              <a:buChar char="q"/>
            </a:pPr>
            <a:r>
              <a:rPr lang="en-US" sz="1900" dirty="0"/>
              <a:t>By engaging in global coordination and cooperation, EMDEs countries will be able to use the three approaches including the multilateral approach where they will participate in intergovernmental organizations and engage in negotiable agreements. </a:t>
            </a:r>
          </a:p>
          <a:p>
            <a:pPr>
              <a:buFont typeface="Wingdings" panose="05000000000000000000" pitchFamily="2" charset="2"/>
              <a:buChar char="q"/>
            </a:pPr>
            <a:r>
              <a:rPr lang="en-US" sz="1900" dirty="0"/>
              <a:t>Through the bilateral approach, EMDEs will have mutual recognition through partnership with other countries</a:t>
            </a:r>
            <a:r>
              <a:rPr lang="en-US" dirty="0"/>
              <a:t>. </a:t>
            </a:r>
          </a:p>
        </p:txBody>
      </p:sp>
      <p:pic>
        <p:nvPicPr>
          <p:cNvPr id="5" name="Content Placeholder 4">
            <a:extLst>
              <a:ext uri="{FF2B5EF4-FFF2-40B4-BE49-F238E27FC236}">
                <a16:creationId xmlns:a16="http://schemas.microsoft.com/office/drawing/2014/main" id="{CCC8C73A-6636-4DBC-865C-9EF564FD9D31}"/>
              </a:ext>
            </a:extLst>
          </p:cNvPr>
          <p:cNvPicPr>
            <a:picLocks noGrp="1" noChangeAspect="1"/>
          </p:cNvPicPr>
          <p:nvPr>
            <p:ph sz="half" idx="2"/>
          </p:nvPr>
        </p:nvPicPr>
        <p:blipFill>
          <a:blip r:embed="rId2"/>
          <a:stretch>
            <a:fillRect/>
          </a:stretch>
        </p:blipFill>
        <p:spPr>
          <a:xfrm>
            <a:off x="6099519" y="964505"/>
            <a:ext cx="6099516" cy="5567819"/>
          </a:xfrm>
          <a:prstGeom prst="rect">
            <a:avLst/>
          </a:prstGeom>
        </p:spPr>
      </p:pic>
    </p:spTree>
    <p:extLst>
      <p:ext uri="{BB962C8B-B14F-4D97-AF65-F5344CB8AC3E}">
        <p14:creationId xmlns:p14="http://schemas.microsoft.com/office/powerpoint/2010/main" val="334802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0E50-13FE-44A4-8E1C-4350F789FADE}"/>
              </a:ext>
            </a:extLst>
          </p:cNvPr>
          <p:cNvSpPr>
            <a:spLocks noGrp="1"/>
          </p:cNvSpPr>
          <p:nvPr>
            <p:ph type="title"/>
          </p:nvPr>
        </p:nvSpPr>
        <p:spPr>
          <a:xfrm>
            <a:off x="1447331" y="0"/>
            <a:ext cx="9605635" cy="663879"/>
          </a:xfrm>
        </p:spPr>
        <p:txBody>
          <a:bodyPr/>
          <a:lstStyle/>
          <a:p>
            <a:pPr algn="ctr"/>
            <a:r>
              <a:rPr lang="en-US" cap="none" dirty="0"/>
              <a:t>Reducing public debt</a:t>
            </a:r>
          </a:p>
        </p:txBody>
      </p:sp>
      <p:sp>
        <p:nvSpPr>
          <p:cNvPr id="3" name="Content Placeholder 2">
            <a:extLst>
              <a:ext uri="{FF2B5EF4-FFF2-40B4-BE49-F238E27FC236}">
                <a16:creationId xmlns:a16="http://schemas.microsoft.com/office/drawing/2014/main" id="{5ABC32A7-8B71-44D4-84A8-E3481E1324A3}"/>
              </a:ext>
            </a:extLst>
          </p:cNvPr>
          <p:cNvSpPr>
            <a:spLocks noGrp="1"/>
          </p:cNvSpPr>
          <p:nvPr>
            <p:ph sz="half" idx="1"/>
          </p:nvPr>
        </p:nvSpPr>
        <p:spPr>
          <a:xfrm>
            <a:off x="0" y="1891430"/>
            <a:ext cx="6092483" cy="4246323"/>
          </a:xfrm>
        </p:spPr>
        <p:txBody>
          <a:bodyPr>
            <a:normAutofit lnSpcReduction="10000"/>
          </a:bodyPr>
          <a:lstStyle/>
          <a:p>
            <a:pPr>
              <a:buFont typeface="Wingdings" panose="05000000000000000000" pitchFamily="2" charset="2"/>
              <a:buChar char="q"/>
            </a:pPr>
            <a:r>
              <a:rPr lang="en-US" dirty="0"/>
              <a:t>Reducing public debt, especially by the EMDEs government, would reduce the cost of living during the pandemic.</a:t>
            </a:r>
          </a:p>
          <a:p>
            <a:pPr>
              <a:buFont typeface="Wingdings" panose="05000000000000000000" pitchFamily="2" charset="2"/>
              <a:buChar char="q"/>
            </a:pPr>
            <a:r>
              <a:rPr lang="en-US" dirty="0"/>
              <a:t>Even before the emergence of the pandemic, EMDEs had accumulated substantial public debts. </a:t>
            </a:r>
          </a:p>
          <a:p>
            <a:pPr>
              <a:buFont typeface="Wingdings" panose="05000000000000000000" pitchFamily="2" charset="2"/>
              <a:buChar char="q"/>
            </a:pPr>
            <a:r>
              <a:rPr lang="en-US" dirty="0"/>
              <a:t>Since 2010, EMDEs total debt increased by 60% of the GDP, recording a historic peak of more than 170% of GDP in 2019. </a:t>
            </a:r>
          </a:p>
          <a:p>
            <a:pPr>
              <a:buFont typeface="Wingdings" panose="05000000000000000000" pitchFamily="2" charset="2"/>
              <a:buChar char="q"/>
            </a:pPr>
            <a:r>
              <a:rPr lang="en-US" dirty="0"/>
              <a:t>Governments should be on the look to find alternative solutions for the current high borrowing as a source of finance to support in fighting the pandemic. </a:t>
            </a:r>
          </a:p>
        </p:txBody>
      </p:sp>
      <p:pic>
        <p:nvPicPr>
          <p:cNvPr id="5" name="Content Placeholder 4">
            <a:extLst>
              <a:ext uri="{FF2B5EF4-FFF2-40B4-BE49-F238E27FC236}">
                <a16:creationId xmlns:a16="http://schemas.microsoft.com/office/drawing/2014/main" id="{BEE17C17-6F20-4350-9F12-E0524916FAA8}"/>
              </a:ext>
            </a:extLst>
          </p:cNvPr>
          <p:cNvPicPr>
            <a:picLocks noGrp="1" noChangeAspect="1"/>
          </p:cNvPicPr>
          <p:nvPr>
            <p:ph sz="half" idx="2"/>
          </p:nvPr>
        </p:nvPicPr>
        <p:blipFill>
          <a:blip r:embed="rId2"/>
          <a:stretch>
            <a:fillRect/>
          </a:stretch>
        </p:blipFill>
        <p:spPr>
          <a:xfrm>
            <a:off x="6413500" y="1019373"/>
            <a:ext cx="5573908" cy="5118380"/>
          </a:xfrm>
          <a:prstGeom prst="rect">
            <a:avLst/>
          </a:prstGeom>
        </p:spPr>
      </p:pic>
    </p:spTree>
    <p:extLst>
      <p:ext uri="{BB962C8B-B14F-4D97-AF65-F5344CB8AC3E}">
        <p14:creationId xmlns:p14="http://schemas.microsoft.com/office/powerpoint/2010/main" val="2099525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2B2BF-B2CD-407B-B795-6C456B66B021}"/>
              </a:ext>
            </a:extLst>
          </p:cNvPr>
          <p:cNvSpPr>
            <a:spLocks noGrp="1"/>
          </p:cNvSpPr>
          <p:nvPr>
            <p:ph type="title"/>
          </p:nvPr>
        </p:nvSpPr>
        <p:spPr>
          <a:xfrm>
            <a:off x="1451579" y="-175363"/>
            <a:ext cx="9603275" cy="1064711"/>
          </a:xfrm>
        </p:spPr>
        <p:txBody>
          <a:bodyPr/>
          <a:lstStyle/>
          <a:p>
            <a:pPr algn="ctr"/>
            <a:r>
              <a:rPr lang="en-US" cap="none" dirty="0"/>
              <a:t>Conclusion </a:t>
            </a:r>
          </a:p>
        </p:txBody>
      </p:sp>
      <p:sp>
        <p:nvSpPr>
          <p:cNvPr id="3" name="Content Placeholder 2">
            <a:extLst>
              <a:ext uri="{FF2B5EF4-FFF2-40B4-BE49-F238E27FC236}">
                <a16:creationId xmlns:a16="http://schemas.microsoft.com/office/drawing/2014/main" id="{98845BCA-3929-4095-9038-F460644B9499}"/>
              </a:ext>
            </a:extLst>
          </p:cNvPr>
          <p:cNvSpPr>
            <a:spLocks noGrp="1"/>
          </p:cNvSpPr>
          <p:nvPr>
            <p:ph idx="1"/>
          </p:nvPr>
        </p:nvSpPr>
        <p:spPr>
          <a:xfrm>
            <a:off x="1451579" y="2015732"/>
            <a:ext cx="9603275" cy="4172126"/>
          </a:xfrm>
        </p:spPr>
        <p:txBody>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The Emerging Markets Developing Economies have felt the coronavirus pain more greatly than the developed countries.  </a:t>
            </a:r>
          </a:p>
          <a:p>
            <a:pPr>
              <a:buFont typeface="Wingdings" panose="05000000000000000000" pitchFamily="2" charset="2"/>
              <a:buChar char="q"/>
            </a:pPr>
            <a:r>
              <a:rPr lang="en-US" dirty="0"/>
              <a:t>There are still opportunities to improve the crisis by reimagining privatization regulation, social protection, ensuring National reconciliation, equity, and maintaining a sustainable the environment. </a:t>
            </a:r>
          </a:p>
          <a:p>
            <a:pPr>
              <a:buFont typeface="Wingdings" panose="05000000000000000000" pitchFamily="2" charset="2"/>
              <a:buChar char="q"/>
            </a:pPr>
            <a:r>
              <a:rPr lang="en-US" dirty="0"/>
              <a:t>There is a great need to tighten the health system of the EMDEs and implement the remedies to support sustainable growth and development once the pandemic abates. </a:t>
            </a:r>
          </a:p>
        </p:txBody>
      </p:sp>
    </p:spTree>
    <p:extLst>
      <p:ext uri="{BB962C8B-B14F-4D97-AF65-F5344CB8AC3E}">
        <p14:creationId xmlns:p14="http://schemas.microsoft.com/office/powerpoint/2010/main" val="215844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62D3-77C4-4501-82E3-E00D01DBBAA6}"/>
              </a:ext>
            </a:extLst>
          </p:cNvPr>
          <p:cNvSpPr>
            <a:spLocks noGrp="1"/>
          </p:cNvSpPr>
          <p:nvPr>
            <p:ph type="title"/>
          </p:nvPr>
        </p:nvSpPr>
        <p:spPr>
          <a:xfrm>
            <a:off x="1451578" y="453790"/>
            <a:ext cx="9603275" cy="1049235"/>
          </a:xfrm>
        </p:spPr>
        <p:txBody>
          <a:bodyPr/>
          <a:lstStyle/>
          <a:p>
            <a:pPr algn="ctr"/>
            <a:r>
              <a:rPr lang="en-US" cap="none" dirty="0"/>
              <a:t>Executive summary</a:t>
            </a:r>
          </a:p>
        </p:txBody>
      </p:sp>
      <p:sp>
        <p:nvSpPr>
          <p:cNvPr id="3" name="Content Placeholder 2">
            <a:extLst>
              <a:ext uri="{FF2B5EF4-FFF2-40B4-BE49-F238E27FC236}">
                <a16:creationId xmlns:a16="http://schemas.microsoft.com/office/drawing/2014/main" id="{C13DCC2C-5420-46BB-A9D2-185B12328403}"/>
              </a:ext>
            </a:extLst>
          </p:cNvPr>
          <p:cNvSpPr>
            <a:spLocks noGrp="1"/>
          </p:cNvSpPr>
          <p:nvPr>
            <p:ph idx="1"/>
          </p:nvPr>
        </p:nvSpPr>
        <p:spPr>
          <a:xfrm>
            <a:off x="726511" y="1853754"/>
            <a:ext cx="10328344" cy="4199727"/>
          </a:xfrm>
        </p:spPr>
        <p:txBody>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This report discusses the impact of covid 19 on emerging markets and developing countries. </a:t>
            </a:r>
          </a:p>
          <a:p>
            <a:pPr>
              <a:buFont typeface="Wingdings" panose="05000000000000000000" pitchFamily="2" charset="2"/>
              <a:buChar char="q"/>
            </a:pPr>
            <a:r>
              <a:rPr lang="en-US" dirty="0"/>
              <a:t>Government-imposed measures such as lockdowns, quarantines, trade restrictions and cessation of movements degraded the economic scale of countries and caused a global economic crisis. </a:t>
            </a:r>
          </a:p>
          <a:p>
            <a:pPr>
              <a:buFont typeface="Wingdings" panose="05000000000000000000" pitchFamily="2" charset="2"/>
              <a:buChar char="q"/>
            </a:pPr>
            <a:r>
              <a:rPr lang="en-US" dirty="0"/>
              <a:t>The paper elaborates some of the areas affected as a result of covid 19 containment measures which include; the money market, production, and manufacturing sectors.</a:t>
            </a:r>
          </a:p>
          <a:p>
            <a:pPr>
              <a:buFont typeface="Wingdings" panose="05000000000000000000" pitchFamily="2" charset="2"/>
              <a:buChar char="q"/>
            </a:pPr>
            <a:r>
              <a:rPr lang="en-US" dirty="0"/>
              <a:t>The report provides possible remedies for EMDEs that can be used to fight the pandemic as well as ensuring economic recovery after the pandemic. </a:t>
            </a:r>
          </a:p>
        </p:txBody>
      </p:sp>
    </p:spTree>
    <p:extLst>
      <p:ext uri="{BB962C8B-B14F-4D97-AF65-F5344CB8AC3E}">
        <p14:creationId xmlns:p14="http://schemas.microsoft.com/office/powerpoint/2010/main" val="173230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72642-4DD7-440E-8AFE-2E05D78401DC}"/>
              </a:ext>
            </a:extLst>
          </p:cNvPr>
          <p:cNvSpPr>
            <a:spLocks noGrp="1"/>
          </p:cNvSpPr>
          <p:nvPr>
            <p:ph type="title"/>
          </p:nvPr>
        </p:nvSpPr>
        <p:spPr>
          <a:xfrm>
            <a:off x="1451579" y="0"/>
            <a:ext cx="9603275" cy="1853851"/>
          </a:xfrm>
        </p:spPr>
        <p:txBody>
          <a:bodyPr>
            <a:normAutofit/>
          </a:bodyPr>
          <a:lstStyle/>
          <a:p>
            <a:pPr algn="ctr"/>
            <a:r>
              <a:rPr lang="en-US" cap="none" dirty="0"/>
              <a:t>The pandemic pain is more serious in emerging markets and developing countries: causes and remedies.</a:t>
            </a:r>
            <a:br>
              <a:rPr lang="en-US" cap="none" dirty="0"/>
            </a:br>
            <a:r>
              <a:rPr lang="en-US" b="1" cap="none" dirty="0"/>
              <a:t>Introduction</a:t>
            </a:r>
          </a:p>
        </p:txBody>
      </p:sp>
      <p:sp>
        <p:nvSpPr>
          <p:cNvPr id="3" name="Content Placeholder 2">
            <a:extLst>
              <a:ext uri="{FF2B5EF4-FFF2-40B4-BE49-F238E27FC236}">
                <a16:creationId xmlns:a16="http://schemas.microsoft.com/office/drawing/2014/main" id="{8BEC363D-8B51-4700-949F-A52D56D5121C}"/>
              </a:ext>
            </a:extLst>
          </p:cNvPr>
          <p:cNvSpPr>
            <a:spLocks noGrp="1"/>
          </p:cNvSpPr>
          <p:nvPr>
            <p:ph idx="1"/>
          </p:nvPr>
        </p:nvSpPr>
        <p:spPr>
          <a:xfrm>
            <a:off x="568573" y="1853851"/>
            <a:ext cx="11054854" cy="4246323"/>
          </a:xfrm>
        </p:spPr>
        <p:txBody>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Most of the effects have been felt by the emerging markets and developing economies in the sub-Saharan countries.</a:t>
            </a:r>
          </a:p>
          <a:p>
            <a:pPr>
              <a:buFont typeface="Wingdings" panose="05000000000000000000" pitchFamily="2" charset="2"/>
              <a:buChar char="q"/>
            </a:pPr>
            <a:r>
              <a:rPr lang="en-US" dirty="0"/>
              <a:t>Most of the EMDEs countries have experienced increased unemployment, reduction in working hours, temporary layoffs, high death rates, increased poverty, low savings, low investments, and reduced revenues to the government.</a:t>
            </a:r>
          </a:p>
          <a:p>
            <a:pPr>
              <a:buFont typeface="Wingdings" panose="05000000000000000000" pitchFamily="2" charset="2"/>
              <a:buChar char="q"/>
            </a:pPr>
            <a:r>
              <a:rPr lang="en-US" dirty="0"/>
              <a:t>During this particular time, savings is one of the instruments used by people worldwide as part of financial security.  </a:t>
            </a:r>
          </a:p>
          <a:p>
            <a:pPr>
              <a:buFont typeface="Wingdings" panose="05000000000000000000" pitchFamily="2" charset="2"/>
              <a:buChar char="q"/>
            </a:pPr>
            <a:r>
              <a:rPr lang="en-US" dirty="0"/>
              <a:t>State governments, central banks as well as commercial banks use the same formula to shape their spending. </a:t>
            </a:r>
          </a:p>
        </p:txBody>
      </p:sp>
    </p:spTree>
    <p:extLst>
      <p:ext uri="{BB962C8B-B14F-4D97-AF65-F5344CB8AC3E}">
        <p14:creationId xmlns:p14="http://schemas.microsoft.com/office/powerpoint/2010/main" val="183385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1EEA-5829-4051-876E-10606BAF1974}"/>
              </a:ext>
            </a:extLst>
          </p:cNvPr>
          <p:cNvSpPr>
            <a:spLocks noGrp="1"/>
          </p:cNvSpPr>
          <p:nvPr>
            <p:ph type="title"/>
          </p:nvPr>
        </p:nvSpPr>
        <p:spPr/>
        <p:txBody>
          <a:bodyPr/>
          <a:lstStyle/>
          <a:p>
            <a:pPr algn="ctr"/>
            <a:r>
              <a:rPr lang="en-US" cap="none" dirty="0"/>
              <a:t>Causes</a:t>
            </a:r>
            <a:endParaRPr lang="en-US" dirty="0"/>
          </a:p>
        </p:txBody>
      </p:sp>
      <p:sp>
        <p:nvSpPr>
          <p:cNvPr id="3" name="Content Placeholder 2">
            <a:extLst>
              <a:ext uri="{FF2B5EF4-FFF2-40B4-BE49-F238E27FC236}">
                <a16:creationId xmlns:a16="http://schemas.microsoft.com/office/drawing/2014/main" id="{13D1CA7F-8BC5-484D-ADED-A073B943C914}"/>
              </a:ext>
            </a:extLst>
          </p:cNvPr>
          <p:cNvSpPr>
            <a:spLocks noGrp="1"/>
          </p:cNvSpPr>
          <p:nvPr>
            <p:ph idx="1"/>
          </p:nvPr>
        </p:nvSpPr>
        <p:spPr/>
        <p:txBody>
          <a:bodyPr/>
          <a:lstStyle/>
          <a:p>
            <a:pPr>
              <a:buFont typeface="Wingdings" panose="05000000000000000000" pitchFamily="2" charset="2"/>
              <a:buChar char="q"/>
            </a:pPr>
            <a:r>
              <a:rPr lang="en-US" dirty="0"/>
              <a:t>The Coronavirus has affected the financial markets and the world economy by interfering with businesses and organizational activities. </a:t>
            </a:r>
          </a:p>
          <a:p>
            <a:pPr>
              <a:buFont typeface="Wingdings" panose="05000000000000000000" pitchFamily="2" charset="2"/>
              <a:buChar char="q"/>
            </a:pPr>
            <a:r>
              <a:rPr lang="en-US" dirty="0"/>
              <a:t>It has negatively affected income as a result of low productivity, remote working, and premature deaths. </a:t>
            </a:r>
          </a:p>
          <a:p>
            <a:pPr>
              <a:buFont typeface="Wingdings" panose="05000000000000000000" pitchFamily="2" charset="2"/>
              <a:buChar char="q"/>
            </a:pPr>
            <a:r>
              <a:rPr lang="en-US" dirty="0"/>
              <a:t>Due to staggering economic activities, most of the EMDEs took loans to be used to fight the pandemic. </a:t>
            </a:r>
          </a:p>
          <a:p>
            <a:pPr>
              <a:buFont typeface="Wingdings" panose="05000000000000000000" pitchFamily="2" charset="2"/>
              <a:buChar char="q"/>
            </a:pPr>
            <a:r>
              <a:rPr lang="en-US" dirty="0"/>
              <a:t>The projection shows that in 2021, the EMDEs' budgetary deficits are likely to double to almost 10.5% of their GDP averagely than in 2019. </a:t>
            </a:r>
          </a:p>
        </p:txBody>
      </p:sp>
    </p:spTree>
    <p:extLst>
      <p:ext uri="{BB962C8B-B14F-4D97-AF65-F5344CB8AC3E}">
        <p14:creationId xmlns:p14="http://schemas.microsoft.com/office/powerpoint/2010/main" val="3586601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4FF5B-C4F7-4FD9-BC67-C013329E6FAC}"/>
              </a:ext>
            </a:extLst>
          </p:cNvPr>
          <p:cNvSpPr>
            <a:spLocks noGrp="1"/>
          </p:cNvSpPr>
          <p:nvPr>
            <p:ph type="title"/>
          </p:nvPr>
        </p:nvSpPr>
        <p:spPr>
          <a:xfrm>
            <a:off x="1449217" y="1"/>
            <a:ext cx="9605635" cy="638826"/>
          </a:xfrm>
        </p:spPr>
        <p:txBody>
          <a:bodyPr/>
          <a:lstStyle/>
          <a:p>
            <a:pPr algn="ctr"/>
            <a:r>
              <a:rPr lang="en-US" cap="none" dirty="0"/>
              <a:t>Increased public debt</a:t>
            </a:r>
          </a:p>
        </p:txBody>
      </p:sp>
      <p:sp>
        <p:nvSpPr>
          <p:cNvPr id="3" name="Content Placeholder 2">
            <a:extLst>
              <a:ext uri="{FF2B5EF4-FFF2-40B4-BE49-F238E27FC236}">
                <a16:creationId xmlns:a16="http://schemas.microsoft.com/office/drawing/2014/main" id="{5F1889A5-45F0-4F5E-B67A-16BC7929A530}"/>
              </a:ext>
            </a:extLst>
          </p:cNvPr>
          <p:cNvSpPr>
            <a:spLocks noGrp="1"/>
          </p:cNvSpPr>
          <p:nvPr>
            <p:ph sz="half" idx="1"/>
          </p:nvPr>
        </p:nvSpPr>
        <p:spPr>
          <a:xfrm>
            <a:off x="0" y="1853852"/>
            <a:ext cx="6092483" cy="4258850"/>
          </a:xfrm>
        </p:spPr>
        <p:txBody>
          <a:bodyPr>
            <a:normAutofit/>
          </a:bodyPr>
          <a:lstStyle/>
          <a:p>
            <a:pPr>
              <a:buFont typeface="Wingdings" panose="05000000000000000000" pitchFamily="2" charset="2"/>
              <a:buChar char="q"/>
            </a:pPr>
            <a:r>
              <a:rPr lang="en-US" dirty="0"/>
              <a:t> </a:t>
            </a:r>
            <a:r>
              <a:rPr lang="en-US" sz="1800" dirty="0"/>
              <a:t>Increase in public debt and pressure created by the coronavirus pandemic in emerging markets and developing countries have created a long-run crisis.</a:t>
            </a:r>
          </a:p>
          <a:p>
            <a:pPr>
              <a:buFont typeface="Wingdings" panose="05000000000000000000" pitchFamily="2" charset="2"/>
              <a:buChar char="q"/>
            </a:pPr>
            <a:r>
              <a:rPr lang="en-US" sz="1800" dirty="0"/>
              <a:t>Government debts in EMDEs have dramatically increased due to fiscal stimulus packages. </a:t>
            </a:r>
          </a:p>
          <a:p>
            <a:pPr>
              <a:buFont typeface="Wingdings" panose="05000000000000000000" pitchFamily="2" charset="2"/>
              <a:buChar char="q"/>
            </a:pPr>
            <a:r>
              <a:rPr lang="en-US" sz="1800" dirty="0"/>
              <a:t>Higher rate of government borrowing creates an impetus that stimulates private sectors that seeks extra financial support to cover internal costs during the pandemic. </a:t>
            </a:r>
          </a:p>
          <a:p>
            <a:pPr>
              <a:buFont typeface="Wingdings" panose="05000000000000000000" pitchFamily="2" charset="2"/>
              <a:buChar char="q"/>
            </a:pPr>
            <a:r>
              <a:rPr lang="en-US" sz="1800" dirty="0"/>
              <a:t>Country's such as Thailand, Poland, Chile, and Brazil declared larger stimulus debt packages, and this means that they receive large debt gains in return. </a:t>
            </a:r>
          </a:p>
        </p:txBody>
      </p:sp>
      <p:pic>
        <p:nvPicPr>
          <p:cNvPr id="5" name="Content Placeholder 4">
            <a:extLst>
              <a:ext uri="{FF2B5EF4-FFF2-40B4-BE49-F238E27FC236}">
                <a16:creationId xmlns:a16="http://schemas.microsoft.com/office/drawing/2014/main" id="{7465AB74-3C17-4FBF-A930-DAF3E5B65D07}"/>
              </a:ext>
            </a:extLst>
          </p:cNvPr>
          <p:cNvPicPr>
            <a:picLocks noGrp="1" noChangeAspect="1"/>
          </p:cNvPicPr>
          <p:nvPr>
            <p:ph sz="half" idx="2"/>
          </p:nvPr>
        </p:nvPicPr>
        <p:blipFill>
          <a:blip r:embed="rId2"/>
          <a:stretch>
            <a:fillRect/>
          </a:stretch>
        </p:blipFill>
        <p:spPr>
          <a:xfrm>
            <a:off x="6300592" y="638827"/>
            <a:ext cx="5891408" cy="5473874"/>
          </a:xfrm>
          <a:prstGeom prst="rect">
            <a:avLst/>
          </a:prstGeom>
        </p:spPr>
      </p:pic>
    </p:spTree>
    <p:extLst>
      <p:ext uri="{BB962C8B-B14F-4D97-AF65-F5344CB8AC3E}">
        <p14:creationId xmlns:p14="http://schemas.microsoft.com/office/powerpoint/2010/main" val="46840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EFA64-D2B7-4422-9665-63FC39740D2F}"/>
              </a:ext>
            </a:extLst>
          </p:cNvPr>
          <p:cNvSpPr>
            <a:spLocks noGrp="1"/>
          </p:cNvSpPr>
          <p:nvPr>
            <p:ph type="title"/>
          </p:nvPr>
        </p:nvSpPr>
        <p:spPr>
          <a:xfrm>
            <a:off x="1449217" y="1"/>
            <a:ext cx="9605635" cy="804888"/>
          </a:xfrm>
        </p:spPr>
        <p:txBody>
          <a:bodyPr/>
          <a:lstStyle/>
          <a:p>
            <a:pPr algn="ctr"/>
            <a:r>
              <a:rPr lang="en-US" cap="none" dirty="0"/>
              <a:t>Market Exchange Rate in EMDEs</a:t>
            </a:r>
          </a:p>
        </p:txBody>
      </p:sp>
      <p:sp>
        <p:nvSpPr>
          <p:cNvPr id="3" name="Content Placeholder 2">
            <a:extLst>
              <a:ext uri="{FF2B5EF4-FFF2-40B4-BE49-F238E27FC236}">
                <a16:creationId xmlns:a16="http://schemas.microsoft.com/office/drawing/2014/main" id="{5A82052C-8ABD-47B6-8A43-09291DFDE3FA}"/>
              </a:ext>
            </a:extLst>
          </p:cNvPr>
          <p:cNvSpPr>
            <a:spLocks noGrp="1"/>
          </p:cNvSpPr>
          <p:nvPr>
            <p:ph sz="half" idx="1"/>
          </p:nvPr>
        </p:nvSpPr>
        <p:spPr>
          <a:xfrm>
            <a:off x="0" y="1864194"/>
            <a:ext cx="6092483" cy="4188917"/>
          </a:xfrm>
        </p:spPr>
        <p:txBody>
          <a:bodyPr>
            <a:normAutofit/>
          </a:bodyPr>
          <a:lstStyle/>
          <a:p>
            <a:pPr>
              <a:buFont typeface="Wingdings" panose="05000000000000000000" pitchFamily="2" charset="2"/>
              <a:buChar char="q"/>
            </a:pPr>
            <a:r>
              <a:rPr lang="en-US" sz="1800" dirty="0"/>
              <a:t>Most of the emerging markets' economies tightened their policies to prevent capital outflow to avoid inflation due to depreciation in the exchange rate. </a:t>
            </a:r>
          </a:p>
          <a:p>
            <a:pPr>
              <a:buFont typeface="Wingdings" panose="05000000000000000000" pitchFamily="2" charset="2"/>
              <a:buChar char="q"/>
            </a:pPr>
            <a:r>
              <a:rPr lang="en-US" sz="1800" dirty="0"/>
              <a:t>Most of the emerging market economies use reserve barriers that allow adjustment to the exchange rate. </a:t>
            </a:r>
          </a:p>
          <a:p>
            <a:pPr>
              <a:buFont typeface="Wingdings" panose="05000000000000000000" pitchFamily="2" charset="2"/>
              <a:buChar char="q"/>
            </a:pPr>
            <a:r>
              <a:rPr lang="en-US" sz="1800" dirty="0"/>
              <a:t>EMDEs countries injected liquidity to facilitate their market activities; for example, Poland and Indonesia eased some policies to support credit. </a:t>
            </a:r>
          </a:p>
          <a:p>
            <a:pPr>
              <a:buFont typeface="Wingdings" panose="05000000000000000000" pitchFamily="2" charset="2"/>
              <a:buChar char="q"/>
            </a:pPr>
            <a:r>
              <a:rPr lang="en-US" sz="1800" dirty="0"/>
              <a:t>EMDEs should engage in massive exportation to the rest of the world for it to restore their economic growth by earning foreign exchange to repay their international debts. </a:t>
            </a:r>
          </a:p>
        </p:txBody>
      </p:sp>
      <p:pic>
        <p:nvPicPr>
          <p:cNvPr id="5" name="Content Placeholder 4">
            <a:extLst>
              <a:ext uri="{FF2B5EF4-FFF2-40B4-BE49-F238E27FC236}">
                <a16:creationId xmlns:a16="http://schemas.microsoft.com/office/drawing/2014/main" id="{36D71CB3-CCA3-41E9-97FB-888B4DCF323F}"/>
              </a:ext>
            </a:extLst>
          </p:cNvPr>
          <p:cNvPicPr>
            <a:picLocks noGrp="1" noChangeAspect="1"/>
          </p:cNvPicPr>
          <p:nvPr>
            <p:ph sz="half" idx="2"/>
          </p:nvPr>
        </p:nvPicPr>
        <p:blipFill>
          <a:blip r:embed="rId2"/>
          <a:stretch>
            <a:fillRect/>
          </a:stretch>
        </p:blipFill>
        <p:spPr>
          <a:xfrm>
            <a:off x="6400801" y="1352811"/>
            <a:ext cx="5791200" cy="5431071"/>
          </a:xfrm>
          <a:prstGeom prst="rect">
            <a:avLst/>
          </a:prstGeom>
        </p:spPr>
      </p:pic>
    </p:spTree>
    <p:extLst>
      <p:ext uri="{BB962C8B-B14F-4D97-AF65-F5344CB8AC3E}">
        <p14:creationId xmlns:p14="http://schemas.microsoft.com/office/powerpoint/2010/main" val="219373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AA76-0223-4815-B9D2-096E97465115}"/>
              </a:ext>
            </a:extLst>
          </p:cNvPr>
          <p:cNvSpPr>
            <a:spLocks noGrp="1"/>
          </p:cNvSpPr>
          <p:nvPr>
            <p:ph type="title"/>
          </p:nvPr>
        </p:nvSpPr>
        <p:spPr/>
        <p:txBody>
          <a:bodyPr/>
          <a:lstStyle/>
          <a:p>
            <a:pPr algn="ctr"/>
            <a:r>
              <a:rPr lang="en-US" cap="none" dirty="0"/>
              <a:t>The impact of imposed measures by the government </a:t>
            </a:r>
          </a:p>
        </p:txBody>
      </p:sp>
      <p:sp>
        <p:nvSpPr>
          <p:cNvPr id="3" name="Content Placeholder 2">
            <a:extLst>
              <a:ext uri="{FF2B5EF4-FFF2-40B4-BE49-F238E27FC236}">
                <a16:creationId xmlns:a16="http://schemas.microsoft.com/office/drawing/2014/main" id="{9EE7CD20-48EB-480C-B48E-D225627014A8}"/>
              </a:ext>
            </a:extLst>
          </p:cNvPr>
          <p:cNvSpPr>
            <a:spLocks noGrp="1"/>
          </p:cNvSpPr>
          <p:nvPr>
            <p:ph sz="half" idx="1"/>
          </p:nvPr>
        </p:nvSpPr>
        <p:spPr>
          <a:xfrm>
            <a:off x="0" y="1864194"/>
            <a:ext cx="12192000" cy="4188917"/>
          </a:xfrm>
        </p:spPr>
        <p:txBody>
          <a:bodyPr>
            <a:normAutofit/>
          </a:bodyPr>
          <a:lstStyle/>
          <a:p>
            <a:pPr>
              <a:buFont typeface="Wingdings" panose="05000000000000000000" pitchFamily="2" charset="2"/>
              <a:buChar char="q"/>
            </a:pPr>
            <a:endParaRPr lang="en-US" dirty="0"/>
          </a:p>
          <a:p>
            <a:pPr>
              <a:buFont typeface="Wingdings" panose="05000000000000000000" pitchFamily="2" charset="2"/>
              <a:buChar char="q"/>
            </a:pPr>
            <a:r>
              <a:rPr lang="en-US" dirty="0"/>
              <a:t>Government measures such as imposing lockdowns as a means of contending the spread of the virus have caused total disturbances in the supply chain due to the closure of factories. </a:t>
            </a:r>
          </a:p>
          <a:p>
            <a:pPr>
              <a:buFont typeface="Wingdings" panose="05000000000000000000" pitchFamily="2" charset="2"/>
              <a:buChar char="q"/>
            </a:pPr>
            <a:r>
              <a:rPr lang="en-US" dirty="0"/>
              <a:t>Most of the production activities were halted and industries closed their operations. Since there was no supply, the demand for industrial products reduces dramatically.</a:t>
            </a:r>
          </a:p>
          <a:p>
            <a:pPr>
              <a:buFont typeface="Wingdings" panose="05000000000000000000" pitchFamily="2" charset="2"/>
              <a:buChar char="q"/>
            </a:pPr>
            <a:r>
              <a:rPr lang="en-US" dirty="0"/>
              <a:t>Policies such as self-isolation and quarantine led to a massive reduction in consumption level, thus reducing the demand for goods and services. </a:t>
            </a:r>
          </a:p>
          <a:p>
            <a:pPr>
              <a:buFont typeface="Wingdings" panose="05000000000000000000" pitchFamily="2" charset="2"/>
              <a:buChar char="q"/>
            </a:pPr>
            <a:r>
              <a:rPr lang="en-US" dirty="0"/>
              <a:t>This is because consumers were forced to change their spending habits due to low income and household.</a:t>
            </a:r>
          </a:p>
        </p:txBody>
      </p:sp>
    </p:spTree>
    <p:extLst>
      <p:ext uri="{BB962C8B-B14F-4D97-AF65-F5344CB8AC3E}">
        <p14:creationId xmlns:p14="http://schemas.microsoft.com/office/powerpoint/2010/main" val="235067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4BCC-C9F9-44AF-A609-C9BB831E3839}"/>
              </a:ext>
            </a:extLst>
          </p:cNvPr>
          <p:cNvSpPr>
            <a:spLocks noGrp="1"/>
          </p:cNvSpPr>
          <p:nvPr>
            <p:ph type="title"/>
          </p:nvPr>
        </p:nvSpPr>
        <p:spPr>
          <a:xfrm>
            <a:off x="1449217" y="1"/>
            <a:ext cx="9605635" cy="804888"/>
          </a:xfrm>
        </p:spPr>
        <p:txBody>
          <a:bodyPr/>
          <a:lstStyle/>
          <a:p>
            <a:pPr algn="ctr"/>
            <a:r>
              <a:rPr lang="en-US" cap="none" dirty="0"/>
              <a:t>The role of external demand shocks without lockdown</a:t>
            </a:r>
          </a:p>
        </p:txBody>
      </p:sp>
      <p:sp>
        <p:nvSpPr>
          <p:cNvPr id="3" name="Content Placeholder 2">
            <a:extLst>
              <a:ext uri="{FF2B5EF4-FFF2-40B4-BE49-F238E27FC236}">
                <a16:creationId xmlns:a16="http://schemas.microsoft.com/office/drawing/2014/main" id="{E801C53E-09FD-4F33-9A23-FB3DB92E756B}"/>
              </a:ext>
            </a:extLst>
          </p:cNvPr>
          <p:cNvSpPr>
            <a:spLocks noGrp="1"/>
          </p:cNvSpPr>
          <p:nvPr>
            <p:ph sz="half" idx="1"/>
          </p:nvPr>
        </p:nvSpPr>
        <p:spPr>
          <a:xfrm>
            <a:off x="0" y="1864194"/>
            <a:ext cx="6092483" cy="4188917"/>
          </a:xfrm>
        </p:spPr>
        <p:txBody>
          <a:bodyPr>
            <a:normAutofit fontScale="92500" lnSpcReduction="20000"/>
          </a:bodyPr>
          <a:lstStyle/>
          <a:p>
            <a:pPr>
              <a:buFont typeface="Wingdings" panose="05000000000000000000" pitchFamily="2" charset="2"/>
              <a:buChar char="q"/>
            </a:pPr>
            <a:r>
              <a:rPr lang="en-US" dirty="0"/>
              <a:t>A reduction in demand for foreign goods creates a total decline in the output of the domestic sector. </a:t>
            </a:r>
          </a:p>
          <a:p>
            <a:pPr>
              <a:buFont typeface="Wingdings" panose="05000000000000000000" pitchFamily="2" charset="2"/>
              <a:buChar char="q"/>
            </a:pPr>
            <a:r>
              <a:rPr lang="en-US" dirty="0"/>
              <a:t>A reflection from the Turkish data presents a decline in automobiles by a certain percentage meaning there is a global decline for demand in automobiles across the world and, more so, EMDEs.</a:t>
            </a:r>
          </a:p>
          <a:p>
            <a:pPr>
              <a:buFont typeface="Wingdings" panose="05000000000000000000" pitchFamily="2" charset="2"/>
              <a:buChar char="q"/>
            </a:pPr>
            <a:r>
              <a:rPr lang="en-US" dirty="0"/>
              <a:t>In figure 3, the exports declined by 23.4%; this was 5.5 more than the decline experienced in the imports, which was 17.9%. </a:t>
            </a:r>
          </a:p>
          <a:p>
            <a:pPr>
              <a:buFont typeface="Wingdings" panose="05000000000000000000" pitchFamily="2" charset="2"/>
              <a:buChar char="q"/>
            </a:pPr>
            <a:r>
              <a:rPr lang="en-US" dirty="0"/>
              <a:t>This situation is more consistent with EMDEs countries because most of them depend on importing intermediate goods. </a:t>
            </a:r>
          </a:p>
        </p:txBody>
      </p:sp>
      <p:pic>
        <p:nvPicPr>
          <p:cNvPr id="5" name="Content Placeholder 4">
            <a:extLst>
              <a:ext uri="{FF2B5EF4-FFF2-40B4-BE49-F238E27FC236}">
                <a16:creationId xmlns:a16="http://schemas.microsoft.com/office/drawing/2014/main" id="{D9071C93-F42E-49CF-9A10-A65367E87285}"/>
              </a:ext>
            </a:extLst>
          </p:cNvPr>
          <p:cNvPicPr>
            <a:picLocks noGrp="1" noChangeAspect="1"/>
          </p:cNvPicPr>
          <p:nvPr>
            <p:ph sz="half" idx="2"/>
          </p:nvPr>
        </p:nvPicPr>
        <p:blipFill>
          <a:blip r:embed="rId2"/>
          <a:stretch>
            <a:fillRect/>
          </a:stretch>
        </p:blipFill>
        <p:spPr>
          <a:xfrm>
            <a:off x="6250488" y="804889"/>
            <a:ext cx="5574082" cy="5248222"/>
          </a:xfrm>
          <a:prstGeom prst="rect">
            <a:avLst/>
          </a:prstGeom>
        </p:spPr>
      </p:pic>
    </p:spTree>
    <p:extLst>
      <p:ext uri="{BB962C8B-B14F-4D97-AF65-F5344CB8AC3E}">
        <p14:creationId xmlns:p14="http://schemas.microsoft.com/office/powerpoint/2010/main" val="93870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21185-41FB-444D-8B15-2F2055792875}"/>
              </a:ext>
            </a:extLst>
          </p:cNvPr>
          <p:cNvSpPr>
            <a:spLocks noGrp="1"/>
          </p:cNvSpPr>
          <p:nvPr>
            <p:ph type="title"/>
          </p:nvPr>
        </p:nvSpPr>
        <p:spPr/>
        <p:txBody>
          <a:bodyPr/>
          <a:lstStyle/>
          <a:p>
            <a:r>
              <a:rPr lang="en-US" cap="none" dirty="0"/>
              <a:t>Investment and capital formation in EMDEs</a:t>
            </a:r>
          </a:p>
        </p:txBody>
      </p:sp>
      <p:sp>
        <p:nvSpPr>
          <p:cNvPr id="3" name="Content Placeholder 2">
            <a:extLst>
              <a:ext uri="{FF2B5EF4-FFF2-40B4-BE49-F238E27FC236}">
                <a16:creationId xmlns:a16="http://schemas.microsoft.com/office/drawing/2014/main" id="{692C011E-9F46-42EE-9EFC-F3305BF131BC}"/>
              </a:ext>
            </a:extLst>
          </p:cNvPr>
          <p:cNvSpPr>
            <a:spLocks noGrp="1"/>
          </p:cNvSpPr>
          <p:nvPr>
            <p:ph idx="1"/>
          </p:nvPr>
        </p:nvSpPr>
        <p:spPr>
          <a:xfrm>
            <a:off x="1451579" y="1853754"/>
            <a:ext cx="9603275" cy="4199727"/>
          </a:xfrm>
        </p:spPr>
        <p:txBody>
          <a:bodyPr>
            <a:normAutofit/>
          </a:bodyPr>
          <a:lstStyle/>
          <a:p>
            <a:pPr>
              <a:buFont typeface="Wingdings" panose="05000000000000000000" pitchFamily="2" charset="2"/>
              <a:buChar char="q"/>
            </a:pPr>
            <a:r>
              <a:rPr lang="en-US" dirty="0"/>
              <a:t>The pandemic caused fluctuating prices of raw materials, especially the research and development institutions lacked modern equipment like machines, very high costs of production and seasonal employment. </a:t>
            </a:r>
          </a:p>
          <a:p>
            <a:pPr>
              <a:buFont typeface="Wingdings" panose="05000000000000000000" pitchFamily="2" charset="2"/>
              <a:buChar char="q"/>
            </a:pPr>
            <a:r>
              <a:rPr lang="en-US" dirty="0"/>
              <a:t>In Pakistan, 14% of its GDP is expenditures on investment.10% for the private sector while 4% is for public investment. </a:t>
            </a:r>
          </a:p>
          <a:p>
            <a:pPr>
              <a:buFont typeface="Wingdings" panose="05000000000000000000" pitchFamily="2" charset="2"/>
              <a:buChar char="q"/>
            </a:pPr>
            <a:r>
              <a:rPr lang="en-US" dirty="0"/>
              <a:t>Pakistan's main investment and capital formation in the past five years is seen to come from China-Pakistan Economic Corridor (CPEC). </a:t>
            </a:r>
          </a:p>
          <a:p>
            <a:pPr>
              <a:buFont typeface="Wingdings" panose="05000000000000000000" pitchFamily="2" charset="2"/>
              <a:buChar char="q"/>
            </a:pPr>
            <a:r>
              <a:rPr lang="en-US" dirty="0"/>
              <a:t>Under lockdown, such coordination was disabled that worsened EMDEs which depended on other countries in terms of investments and capital formation.</a:t>
            </a:r>
          </a:p>
          <a:p>
            <a:endParaRPr lang="en-US" dirty="0"/>
          </a:p>
          <a:p>
            <a:endParaRPr lang="en-US" dirty="0"/>
          </a:p>
        </p:txBody>
      </p:sp>
    </p:spTree>
    <p:extLst>
      <p:ext uri="{BB962C8B-B14F-4D97-AF65-F5344CB8AC3E}">
        <p14:creationId xmlns:p14="http://schemas.microsoft.com/office/powerpoint/2010/main" val="364859284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148</TotalTime>
  <Words>1522</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Gill Sans MT</vt:lpstr>
      <vt:lpstr>Wingdings</vt:lpstr>
      <vt:lpstr>Gallery</vt:lpstr>
      <vt:lpstr>The Pandemic Pain is More Serious in Emerging Markets and Developing Countries: Causes and Remedies.  Institution  affiliation   Student’s Name  Date of Submission </vt:lpstr>
      <vt:lpstr>Executive summary</vt:lpstr>
      <vt:lpstr>The pandemic pain is more serious in emerging markets and developing countries: causes and remedies. Introduction</vt:lpstr>
      <vt:lpstr>Causes</vt:lpstr>
      <vt:lpstr>Increased public debt</vt:lpstr>
      <vt:lpstr>Market Exchange Rate in EMDEs</vt:lpstr>
      <vt:lpstr>The impact of imposed measures by the government </vt:lpstr>
      <vt:lpstr>The role of external demand shocks without lockdown</vt:lpstr>
      <vt:lpstr>Investment and capital formation in EMDEs</vt:lpstr>
      <vt:lpstr>Remedies </vt:lpstr>
      <vt:lpstr>Schematic policy phases during and after the pandemic</vt:lpstr>
      <vt:lpstr>EMDEs policy frameworks for mitigating economic impact of covid 19 </vt:lpstr>
      <vt:lpstr>Monetary policy</vt:lpstr>
      <vt:lpstr>Response to fiscal policy</vt:lpstr>
      <vt:lpstr>Engaging in global coordination and cooperation </vt:lpstr>
      <vt:lpstr>Reducing public debt</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Pandemic Pain is More Serious in Emerging Markets and Developing Countries: Causes and Remedies.  Institution  affiliation   Student’s Name  Date of Submission</dc:title>
  <dc:creator>hp</dc:creator>
  <cp:lastModifiedBy>hp</cp:lastModifiedBy>
  <cp:revision>16</cp:revision>
  <dcterms:created xsi:type="dcterms:W3CDTF">2021-04-15T18:10:26Z</dcterms:created>
  <dcterms:modified xsi:type="dcterms:W3CDTF">2021-04-15T20:38:32Z</dcterms:modified>
</cp:coreProperties>
</file>